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9"/>
  </p:notesMasterIdLst>
  <p:handoutMasterIdLst>
    <p:handoutMasterId r:id="rId30"/>
  </p:handoutMasterIdLst>
  <p:sldIdLst>
    <p:sldId id="306" r:id="rId5"/>
    <p:sldId id="307" r:id="rId6"/>
    <p:sldId id="308" r:id="rId7"/>
    <p:sldId id="309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35" r:id="rId16"/>
    <p:sldId id="303" r:id="rId17"/>
    <p:sldId id="337" r:id="rId18"/>
    <p:sldId id="336" r:id="rId19"/>
    <p:sldId id="339" r:id="rId20"/>
    <p:sldId id="338" r:id="rId21"/>
    <p:sldId id="294" r:id="rId22"/>
    <p:sldId id="341" r:id="rId23"/>
    <p:sldId id="340" r:id="rId24"/>
    <p:sldId id="323" r:id="rId25"/>
    <p:sldId id="311" r:id="rId26"/>
    <p:sldId id="312" r:id="rId27"/>
    <p:sldId id="343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3C3"/>
    <a:srgbClr val="EBC4D4"/>
    <a:srgbClr val="E8B687"/>
    <a:srgbClr val="D4C8F2"/>
    <a:srgbClr val="9DC7ED"/>
    <a:srgbClr val="6974E2"/>
    <a:srgbClr val="CF6300"/>
    <a:srgbClr val="18A0DC"/>
    <a:srgbClr val="00A674"/>
    <a:srgbClr val="ABC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Veganism in 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2016</c:v>
                </c:pt>
                <c:pt idx="2">
                  <c:v>2019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0.46</c:v>
                </c:pt>
                <c:pt idx="2" formatCode="mmm\-yy">
                  <c:v>1.21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de-DE" noProof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GB" b="0" i="0" dirty="0"/>
            <a:t>Legal</a:t>
          </a:r>
          <a:endParaRPr lang="de-DE" noProof="0" dirty="0"/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de-DE" noProof="0" dirty="0"/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r>
            <a:rPr lang="en-GB" b="0" i="0" dirty="0"/>
            <a:t>Acquire all necessary food safety and legal requirements</a:t>
          </a:r>
          <a:endParaRPr lang="de-DE" noProof="0" dirty="0"/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de-DE" noProof="0" dirty="0"/>
        </a:p>
      </dgm:t>
    </dgm:pt>
    <dgm:pt modelId="{D07AD3FD-84FF-467E-9693-752776549C61}">
      <dgm:prSet phldrT="[Text]"/>
      <dgm:spPr>
        <a:solidFill>
          <a:schemeClr val="accent6"/>
        </a:solidFill>
        <a:ln>
          <a:solidFill>
            <a:schemeClr val="accent6"/>
          </a:solidFill>
        </a:ln>
      </dgm:spPr>
      <dgm:t>
        <a:bodyPr rtlCol="0"/>
        <a:lstStyle/>
        <a:p>
          <a:pPr rtl="0"/>
          <a:r>
            <a:rPr lang="en-GB" b="0" i="0" dirty="0"/>
            <a:t>Budget</a:t>
          </a:r>
          <a:endParaRPr lang="de-DE" noProof="0" dirty="0"/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de-DE" noProof="0" dirty="0"/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n-GB" b="0" i="0" dirty="0"/>
            <a:t>Decide budget and explore funding opportunities</a:t>
          </a:r>
          <a:endParaRPr lang="de-DE" noProof="0" dirty="0"/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de-DE" noProof="0" dirty="0"/>
        </a:p>
      </dgm:t>
    </dgm:pt>
    <dgm:pt modelId="{D71FC021-6A65-44D1-95B9-0E6C89079866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GB" b="0" i="0" dirty="0"/>
            <a:t>Price</a:t>
          </a:r>
          <a:endParaRPr lang="de-DE" noProof="0" dirty="0"/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de-DE" noProof="0" dirty="0"/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n-GB" b="0" i="0" dirty="0"/>
            <a:t>Determine the right price for the products</a:t>
          </a:r>
          <a:endParaRPr lang="de-DE" noProof="0" dirty="0"/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de-DE" noProof="0" dirty="0"/>
        </a:p>
      </dgm:t>
    </dgm:pt>
    <dgm:pt modelId="{5EDA317F-AB2E-47DE-BA46-16FA60C3C561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GB" b="0" i="0" dirty="0"/>
            <a:t>Trends</a:t>
          </a:r>
          <a:endParaRPr lang="de-DE" noProof="0" dirty="0"/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de-DE" noProof="0" dirty="0"/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n-GB" b="0" i="0" dirty="0"/>
            <a:t>Stay aware of new diet trends and create a unique selling proposition</a:t>
          </a:r>
          <a:endParaRPr lang="de-DE" noProof="0" dirty="0"/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de-DE" noProof="0" dirty="0"/>
        </a:p>
      </dgm:t>
    </dgm:pt>
    <dgm:pt modelId="{7B2FF309-5120-45E2-ACC8-F8FAA9DBDA55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de-DE" noProof="0" dirty="0"/>
            <a:t>Marketing</a:t>
          </a:r>
        </a:p>
      </dgm:t>
    </dgm:pt>
    <dgm:pt modelId="{2CF5AF8A-5687-489A-9838-EDDBB760D421}" type="par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D5CAA101-B828-45D7-965B-F77CD6FBA109}" type="sibTrans" cxnId="{D35DB9DA-961B-46CD-BB14-44CD766D8CB7}">
      <dgm:prSet/>
      <dgm:spPr/>
      <dgm:t>
        <a:bodyPr rtlCol="0"/>
        <a:lstStyle/>
        <a:p>
          <a:pPr rtl="0"/>
          <a:endParaRPr lang="de-DE" noProof="0" dirty="0"/>
        </a:p>
      </dgm:t>
    </dgm:pt>
    <dgm:pt modelId="{EE155DB2-6788-4019-961C-F8B89C275CE8}">
      <dgm:prSet phldrT="[Text]"/>
      <dgm:spPr/>
      <dgm:t>
        <a:bodyPr rtlCol="0"/>
        <a:lstStyle/>
        <a:p>
          <a:pPr rtl="0"/>
          <a:r>
            <a:rPr lang="en-GB" b="0" i="0" dirty="0"/>
            <a:t>Create a buzz around the food product through strategic marketing</a:t>
          </a:r>
          <a:endParaRPr lang="de-DE" noProof="0" dirty="0"/>
        </a:p>
      </dgm:t>
    </dgm:pt>
    <dgm:pt modelId="{8395B9D5-FF39-4045-8569-9C13F11FB1E5}" type="par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F94C628D-62C1-4AF5-B102-2A2AA7FD22DE}" type="sibTrans" cxnId="{E3D274C7-DB39-45B8-B18F-742495FE5026}">
      <dgm:prSet/>
      <dgm:spPr/>
      <dgm:t>
        <a:bodyPr rtlCol="0"/>
        <a:lstStyle/>
        <a:p>
          <a:pPr rtl="0"/>
          <a:endParaRPr lang="de-DE" noProof="0" dirty="0"/>
        </a:p>
      </dgm:t>
    </dgm:pt>
    <dgm:pt modelId="{D57A367E-E705-4931-B485-7317381C4026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GB" b="0" i="0" dirty="0"/>
            <a:t>Partnerships</a:t>
          </a:r>
          <a:endParaRPr lang="en-GB" dirty="0"/>
        </a:p>
      </dgm:t>
    </dgm:pt>
    <dgm:pt modelId="{7C8CB5FC-222C-439C-A69C-0D3A83B0A8B9}" type="parTrans" cxnId="{1D449DA6-E3BD-45F3-85C3-63AB7CB622E9}">
      <dgm:prSet/>
      <dgm:spPr/>
      <dgm:t>
        <a:bodyPr/>
        <a:lstStyle/>
        <a:p>
          <a:endParaRPr lang="en-GB"/>
        </a:p>
      </dgm:t>
    </dgm:pt>
    <dgm:pt modelId="{18DE7058-18C1-44CA-9F1C-BBC337A0ABBB}" type="sibTrans" cxnId="{1D449DA6-E3BD-45F3-85C3-63AB7CB622E9}">
      <dgm:prSet/>
      <dgm:spPr/>
      <dgm:t>
        <a:bodyPr/>
        <a:lstStyle/>
        <a:p>
          <a:endParaRPr lang="en-GB"/>
        </a:p>
      </dgm:t>
    </dgm:pt>
    <dgm:pt modelId="{CE4E92E1-F045-4036-A290-8F6DC7BF7CC9}">
      <dgm:prSet/>
      <dgm:spPr>
        <a:noFill/>
        <a:ln>
          <a:noFill/>
        </a:ln>
      </dgm:spPr>
      <dgm:t>
        <a:bodyPr/>
        <a:lstStyle/>
        <a:p>
          <a:r>
            <a:rPr lang="en-GB" b="0" i="0" dirty="0"/>
            <a:t>Partner with leading online grocery delivery stores</a:t>
          </a:r>
          <a:endParaRPr lang="en-GB" dirty="0"/>
        </a:p>
      </dgm:t>
    </dgm:pt>
    <dgm:pt modelId="{8DAE3D81-88F0-44B8-B061-A7B9CD7DC38C}" type="parTrans" cxnId="{3F519592-67B5-4D22-B0B0-4117582AD690}">
      <dgm:prSet/>
      <dgm:spPr/>
      <dgm:t>
        <a:bodyPr/>
        <a:lstStyle/>
        <a:p>
          <a:endParaRPr lang="en-GB"/>
        </a:p>
      </dgm:t>
    </dgm:pt>
    <dgm:pt modelId="{B81744BB-5216-4642-A828-6122F0115C08}" type="sibTrans" cxnId="{3F519592-67B5-4D22-B0B0-4117582AD690}">
      <dgm:prSet/>
      <dgm:spPr/>
      <dgm:t>
        <a:bodyPr/>
        <a:lstStyle/>
        <a:p>
          <a:endParaRPr lang="en-GB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6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6">
        <dgm:presLayoutVars>
          <dgm:chMax val="0"/>
          <dgm:chPref val="0"/>
        </dgm:presLayoutVars>
      </dgm:prSet>
      <dgm:spPr>
        <a:ln>
          <a:solidFill>
            <a:schemeClr val="accent6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6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6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69ED255C-64AC-4764-BC2C-7679ECCC9FE9}" type="pres">
      <dgm:prSet presAssocID="{5EDA317F-AB2E-47DE-BA46-16FA60C3C561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4" presStyleCnt="6">
        <dgm:presLayoutVars>
          <dgm:chMax val="0"/>
          <dgm:chPref val="0"/>
        </dgm:presLayoutVars>
      </dgm:prSet>
      <dgm:spPr>
        <a:solidFill>
          <a:schemeClr val="accent3"/>
        </a:solidFill>
        <a:ln>
          <a:solidFill>
            <a:schemeClr val="accent3"/>
          </a:solidFill>
        </a:ln>
      </dgm:spPr>
    </dgm:pt>
    <dgm:pt modelId="{B89F8758-DA9D-4018-859A-710084D7ABF3}" type="pres">
      <dgm:prSet presAssocID="{7B2FF309-5120-45E2-ACC8-F8FAA9DBDA5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F9DE690E-431B-49BD-9E93-B23D8AE20485}" type="pres">
      <dgm:prSet presAssocID="{D5CAA101-B828-45D7-965B-F77CD6FBA109}" presName="space" presStyleCnt="0"/>
      <dgm:spPr/>
    </dgm:pt>
    <dgm:pt modelId="{39D7D56F-2EC2-4661-93BB-46539C874688}" type="pres">
      <dgm:prSet presAssocID="{D57A367E-E705-4931-B485-7317381C4026}" presName="composite" presStyleCnt="0"/>
      <dgm:spPr/>
    </dgm:pt>
    <dgm:pt modelId="{0DD1C94E-0BDA-48AC-B2A7-760BB377AC40}" type="pres">
      <dgm:prSet presAssocID="{D57A367E-E705-4931-B485-7317381C4026}" presName="L" presStyleLbl="solidFgAcc1" presStyleIdx="5" presStyleCnt="6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D6CB6B3A-55F0-42C6-AFC9-3655A67EBD82}" type="pres">
      <dgm:prSet presAssocID="{D57A367E-E705-4931-B485-7317381C4026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A8F32B9C-B4AA-4FB5-BDCC-E114815CDEBA}" type="pres">
      <dgm:prSet presAssocID="{D57A367E-E705-4931-B485-7317381C4026}" presName="desTx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BEDCE226-8396-4878-8FAB-EFBA89597F00}" type="pres">
      <dgm:prSet presAssocID="{D57A367E-E705-4931-B485-7317381C4026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F5A7A062-FA53-4976-B49E-235CE658F38A}" type="presOf" srcId="{EE155DB2-6788-4019-961C-F8B89C275CE8}" destId="{B73D2BBA-574C-491E-A31C-8B6EA5CC871A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00A52954-B4C4-4ECD-B0D0-AE5EF5CDC4E1}" type="presOf" srcId="{7B2FF309-5120-45E2-ACC8-F8FAA9DBDA55}" destId="{B89F8758-DA9D-4018-859A-710084D7ABF3}" srcOrd="0" destOrd="0" presId="urn:microsoft.com/office/officeart/2016/7/layout/AccentHomeChevronProcess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3F519592-67B5-4D22-B0B0-4117582AD690}" srcId="{D57A367E-E705-4931-B485-7317381C4026}" destId="{CE4E92E1-F045-4036-A290-8F6DC7BF7CC9}" srcOrd="0" destOrd="0" parTransId="{8DAE3D81-88F0-44B8-B061-A7B9CD7DC38C}" sibTransId="{B81744BB-5216-4642-A828-6122F0115C08}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D449DA6-E3BD-45F3-85C3-63AB7CB622E9}" srcId="{55C0B14E-AEA6-48D3-A387-ED4A3A3BF840}" destId="{D57A367E-E705-4931-B485-7317381C4026}" srcOrd="5" destOrd="0" parTransId="{7C8CB5FC-222C-439C-A69C-0D3A83B0A8B9}" sibTransId="{18DE7058-18C1-44CA-9F1C-BBC337A0ABBB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33ED27CF-8EB1-429C-9D61-40FD21007673}" type="presOf" srcId="{D57A367E-E705-4931-B485-7317381C4026}" destId="{D6CB6B3A-55F0-42C6-AFC9-3655A67EBD82}" srcOrd="0" destOrd="0" presId="urn:microsoft.com/office/officeart/2016/7/layout/AccentHomeChevronProcess"/>
    <dgm:cxn modelId="{D35DB9DA-961B-46CD-BB14-44CD766D8CB7}" srcId="{55C0B14E-AEA6-48D3-A387-ED4A3A3BF840}" destId="{7B2FF309-5120-45E2-ACC8-F8FAA9DBDA55}" srcOrd="4" destOrd="0" parTransId="{2CF5AF8A-5687-489A-9838-EDDBB760D421}" sibTransId="{D5CAA101-B828-45D7-965B-F77CD6FBA109}"/>
    <dgm:cxn modelId="{05A2C7E0-8D2D-4661-9116-0940487D0A1E}" type="presOf" srcId="{CE4E92E1-F045-4036-A290-8F6DC7BF7CC9}" destId="{A8F32B9C-B4AA-4FB5-BDCC-E114815CDEBA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  <dgm:cxn modelId="{7D7FFE7B-0A37-4D36-9728-C99051BA3C40}" type="presParOf" srcId="{594BF422-752C-42F3-A230-3D0E6AE9A886}" destId="{38A6C30B-D5BF-4A1A-A273-D265DC00F2EC}" srcOrd="7" destOrd="0" presId="urn:microsoft.com/office/officeart/2016/7/layout/AccentHomeChevronProcess"/>
    <dgm:cxn modelId="{626D4800-17BB-462C-BE7D-935B963B6EC7}" type="presParOf" srcId="{594BF422-752C-42F3-A230-3D0E6AE9A886}" destId="{761684DA-3DB5-4618-9A30-6E2731CDFCA3}" srcOrd="8" destOrd="0" presId="urn:microsoft.com/office/officeart/2016/7/layout/AccentHomeChevronProcess"/>
    <dgm:cxn modelId="{2B2ED8B7-5577-4410-8D8A-61A1D71B9F15}" type="presParOf" srcId="{761684DA-3DB5-4618-9A30-6E2731CDFCA3}" destId="{E2C584B7-5B6E-4F6E-A7B8-E679FEF7BC4D}" srcOrd="0" destOrd="0" presId="urn:microsoft.com/office/officeart/2016/7/layout/AccentHomeChevronProcess"/>
    <dgm:cxn modelId="{CFB7BBCC-4189-422A-9163-265E17C16D21}" type="presParOf" srcId="{761684DA-3DB5-4618-9A30-6E2731CDFCA3}" destId="{B89F8758-DA9D-4018-859A-710084D7ABF3}" srcOrd="1" destOrd="0" presId="urn:microsoft.com/office/officeart/2016/7/layout/AccentHomeChevronProcess"/>
    <dgm:cxn modelId="{72C8C8DD-71B0-4E2B-BE4F-7AF4AF3DD218}" type="presParOf" srcId="{761684DA-3DB5-4618-9A30-6E2731CDFCA3}" destId="{B73D2BBA-574C-491E-A31C-8B6EA5CC871A}" srcOrd="2" destOrd="0" presId="urn:microsoft.com/office/officeart/2016/7/layout/AccentHomeChevronProcess"/>
    <dgm:cxn modelId="{34912DD7-C0FC-4C18-ABAB-DA8DF69C4254}" type="presParOf" srcId="{761684DA-3DB5-4618-9A30-6E2731CDFCA3}" destId="{DC9D8E0A-674F-4E74-BF10-5C0EF64E638E}" srcOrd="3" destOrd="0" presId="urn:microsoft.com/office/officeart/2016/7/layout/AccentHomeChevronProcess"/>
    <dgm:cxn modelId="{A024021B-BE91-4535-AF29-C940B7335C1D}" type="presParOf" srcId="{594BF422-752C-42F3-A230-3D0E6AE9A886}" destId="{F9DE690E-431B-49BD-9E93-B23D8AE20485}" srcOrd="9" destOrd="0" presId="urn:microsoft.com/office/officeart/2016/7/layout/AccentHomeChevronProcess"/>
    <dgm:cxn modelId="{47D6CEB1-5AA2-4D79-BF5F-3B2ACDEE7D91}" type="presParOf" srcId="{594BF422-752C-42F3-A230-3D0E6AE9A886}" destId="{39D7D56F-2EC2-4661-93BB-46539C874688}" srcOrd="10" destOrd="0" presId="urn:microsoft.com/office/officeart/2016/7/layout/AccentHomeChevronProcess"/>
    <dgm:cxn modelId="{0B776C19-719B-45EE-B041-D20892F331D9}" type="presParOf" srcId="{39D7D56F-2EC2-4661-93BB-46539C874688}" destId="{0DD1C94E-0BDA-48AC-B2A7-760BB377AC40}" srcOrd="0" destOrd="0" presId="urn:microsoft.com/office/officeart/2016/7/layout/AccentHomeChevronProcess"/>
    <dgm:cxn modelId="{E2F320E2-B8DF-43DC-9896-C0DB228071C6}" type="presParOf" srcId="{39D7D56F-2EC2-4661-93BB-46539C874688}" destId="{D6CB6B3A-55F0-42C6-AFC9-3655A67EBD82}" srcOrd="1" destOrd="0" presId="urn:microsoft.com/office/officeart/2016/7/layout/AccentHomeChevronProcess"/>
    <dgm:cxn modelId="{E3E87D03-CA50-4629-B08D-92E63343A671}" type="presParOf" srcId="{39D7D56F-2EC2-4661-93BB-46539C874688}" destId="{A8F32B9C-B4AA-4FB5-BDCC-E114815CDEBA}" srcOrd="2" destOrd="0" presId="urn:microsoft.com/office/officeart/2016/7/layout/AccentHomeChevronProcess"/>
    <dgm:cxn modelId="{5AE7E072-404E-487A-95A0-9814C588054A}" type="presParOf" srcId="{39D7D56F-2EC2-4661-93BB-46539C874688}" destId="{BEDCE226-8396-4878-8FAB-EFBA89597F0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2311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418" y="2872740"/>
          <a:ext cx="1721941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Legal</a:t>
          </a:r>
          <a:endParaRPr lang="de-DE" sz="1500" kern="1200" noProof="0" dirty="0"/>
        </a:p>
      </dsp:txBody>
      <dsp:txXfrm>
        <a:off x="2418" y="2872740"/>
        <a:ext cx="1639074" cy="662940"/>
      </dsp:txXfrm>
    </dsp:sp>
    <dsp:sp modelId="{810D7AA7-A541-4507-BE7F-36CCF210089F}">
      <dsp:nvSpPr>
        <dsp:cNvPr id="0" name=""/>
        <dsp:cNvSpPr/>
      </dsp:nvSpPr>
      <dsp:spPr>
        <a:xfrm>
          <a:off x="140173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Acquire all necessary food safety and legal requirements</a:t>
          </a:r>
          <a:endParaRPr lang="de-DE" sz="1500" kern="1200" noProof="0" dirty="0"/>
        </a:p>
      </dsp:txBody>
      <dsp:txXfrm>
        <a:off x="140173" y="966573"/>
        <a:ext cx="1398216" cy="1823513"/>
      </dsp:txXfrm>
    </dsp:sp>
    <dsp:sp modelId="{E41E7729-FD3F-426D-804C-45BD60BD762D}">
      <dsp:nvSpPr>
        <dsp:cNvPr id="0" name=""/>
        <dsp:cNvSpPr/>
      </dsp:nvSpPr>
      <dsp:spPr>
        <a:xfrm rot="5400000">
          <a:off x="712730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638262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Budget</a:t>
          </a:r>
          <a:endParaRPr lang="de-DE" sz="1500" kern="1200" noProof="0" dirty="0"/>
        </a:p>
      </dsp:txBody>
      <dsp:txXfrm>
        <a:off x="1803997" y="2872740"/>
        <a:ext cx="1390471" cy="662940"/>
      </dsp:txXfrm>
    </dsp:sp>
    <dsp:sp modelId="{5E07F9E4-149C-4A89-848F-4ABDD305F0C5}">
      <dsp:nvSpPr>
        <dsp:cNvPr id="0" name=""/>
        <dsp:cNvSpPr/>
      </dsp:nvSpPr>
      <dsp:spPr>
        <a:xfrm>
          <a:off x="1776018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Decide budget and explore funding opportunities</a:t>
          </a:r>
          <a:endParaRPr lang="de-DE" sz="1500" kern="1200" noProof="0" dirty="0"/>
        </a:p>
      </dsp:txBody>
      <dsp:txXfrm>
        <a:off x="1776018" y="966573"/>
        <a:ext cx="1398216" cy="1823513"/>
      </dsp:txXfrm>
    </dsp:sp>
    <dsp:sp modelId="{473F2067-7126-4D56-A328-5A8CFD3D8D52}">
      <dsp:nvSpPr>
        <dsp:cNvPr id="0" name=""/>
        <dsp:cNvSpPr/>
      </dsp:nvSpPr>
      <dsp:spPr>
        <a:xfrm rot="5400000">
          <a:off x="2348574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274107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Price</a:t>
          </a:r>
          <a:endParaRPr lang="de-DE" sz="1500" kern="1200" noProof="0" dirty="0"/>
        </a:p>
      </dsp:txBody>
      <dsp:txXfrm>
        <a:off x="3439842" y="2872740"/>
        <a:ext cx="1390471" cy="662940"/>
      </dsp:txXfrm>
    </dsp:sp>
    <dsp:sp modelId="{FD7B29F2-0D66-4B4B-BC8A-82DA23575305}">
      <dsp:nvSpPr>
        <dsp:cNvPr id="0" name=""/>
        <dsp:cNvSpPr/>
      </dsp:nvSpPr>
      <dsp:spPr>
        <a:xfrm>
          <a:off x="3411862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Determine the right price for the products</a:t>
          </a:r>
          <a:endParaRPr lang="de-DE" sz="1500" kern="1200" noProof="0" dirty="0"/>
        </a:p>
      </dsp:txBody>
      <dsp:txXfrm>
        <a:off x="3411862" y="966573"/>
        <a:ext cx="1398216" cy="1823513"/>
      </dsp:txXfrm>
    </dsp:sp>
    <dsp:sp modelId="{2377F551-4CF6-4656-B644-60A7FC1B0F64}">
      <dsp:nvSpPr>
        <dsp:cNvPr id="0" name=""/>
        <dsp:cNvSpPr/>
      </dsp:nvSpPr>
      <dsp:spPr>
        <a:xfrm rot="5400000">
          <a:off x="3984419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4909951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Trends</a:t>
          </a:r>
          <a:endParaRPr lang="de-DE" sz="1500" kern="1200" noProof="0" dirty="0"/>
        </a:p>
      </dsp:txBody>
      <dsp:txXfrm>
        <a:off x="5075686" y="2872740"/>
        <a:ext cx="1390471" cy="662940"/>
      </dsp:txXfrm>
    </dsp:sp>
    <dsp:sp modelId="{1F1B09A6-DA7E-41D1-B8A6-E3B6E775E5C1}">
      <dsp:nvSpPr>
        <dsp:cNvPr id="0" name=""/>
        <dsp:cNvSpPr/>
      </dsp:nvSpPr>
      <dsp:spPr>
        <a:xfrm>
          <a:off x="5047706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Stay aware of new diet trends and create a unique selling proposition</a:t>
          </a:r>
          <a:endParaRPr lang="de-DE" sz="1500" kern="1200" noProof="0" dirty="0"/>
        </a:p>
      </dsp:txBody>
      <dsp:txXfrm>
        <a:off x="5047706" y="966573"/>
        <a:ext cx="1398216" cy="1823513"/>
      </dsp:txXfrm>
    </dsp:sp>
    <dsp:sp modelId="{E2C584B7-5B6E-4F6E-A7B8-E679FEF7BC4D}">
      <dsp:nvSpPr>
        <dsp:cNvPr id="0" name=""/>
        <dsp:cNvSpPr/>
      </dsp:nvSpPr>
      <dsp:spPr>
        <a:xfrm rot="5400000">
          <a:off x="5620263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6545795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noProof="0" dirty="0"/>
            <a:t>Marketing</a:t>
          </a:r>
        </a:p>
      </dsp:txBody>
      <dsp:txXfrm>
        <a:off x="6711530" y="2872740"/>
        <a:ext cx="1390471" cy="662940"/>
      </dsp:txXfrm>
    </dsp:sp>
    <dsp:sp modelId="{B73D2BBA-574C-491E-A31C-8B6EA5CC871A}">
      <dsp:nvSpPr>
        <dsp:cNvPr id="0" name=""/>
        <dsp:cNvSpPr/>
      </dsp:nvSpPr>
      <dsp:spPr>
        <a:xfrm>
          <a:off x="6683551" y="966573"/>
          <a:ext cx="1398216" cy="182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Create a buzz around the food product through strategic marketing</a:t>
          </a:r>
          <a:endParaRPr lang="de-DE" sz="1500" kern="1200" noProof="0" dirty="0"/>
        </a:p>
      </dsp:txBody>
      <dsp:txXfrm>
        <a:off x="6683551" y="966573"/>
        <a:ext cx="1398216" cy="1823513"/>
      </dsp:txXfrm>
    </dsp:sp>
    <dsp:sp modelId="{0DD1C94E-0BDA-48AC-B2A7-760BB377AC40}">
      <dsp:nvSpPr>
        <dsp:cNvPr id="0" name=""/>
        <dsp:cNvSpPr/>
      </dsp:nvSpPr>
      <dsp:spPr>
        <a:xfrm rot="5400000">
          <a:off x="7256107" y="1809452"/>
          <a:ext cx="1988820" cy="137755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CB6B3A-55F0-42C6-AFC9-3655A67EBD82}">
      <dsp:nvSpPr>
        <dsp:cNvPr id="0" name=""/>
        <dsp:cNvSpPr/>
      </dsp:nvSpPr>
      <dsp:spPr>
        <a:xfrm>
          <a:off x="8181640" y="2872740"/>
          <a:ext cx="1721941" cy="662940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190500" rIns="95250" bIns="1905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Partnerships</a:t>
          </a:r>
          <a:endParaRPr lang="en-GB" sz="1500" kern="1200" dirty="0"/>
        </a:p>
      </dsp:txBody>
      <dsp:txXfrm>
        <a:off x="8347375" y="2872740"/>
        <a:ext cx="1390471" cy="662940"/>
      </dsp:txXfrm>
    </dsp:sp>
    <dsp:sp modelId="{A8F32B9C-B4AA-4FB5-BDCC-E114815CDEBA}">
      <dsp:nvSpPr>
        <dsp:cNvPr id="0" name=""/>
        <dsp:cNvSpPr/>
      </dsp:nvSpPr>
      <dsp:spPr>
        <a:xfrm>
          <a:off x="8319395" y="966573"/>
          <a:ext cx="1398216" cy="1430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Partner with leading online grocery delivery stores</a:t>
          </a:r>
          <a:endParaRPr lang="en-GB" sz="1500" kern="1200" dirty="0"/>
        </a:p>
      </dsp:txBody>
      <dsp:txXfrm>
        <a:off x="8319395" y="966573"/>
        <a:ext cx="1398216" cy="1430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kzentuierte Startseite – Winkelprozess"/>
  <dgm:desc val="Hiermit können Sie einen Verlauf, eine Zeitachse, aufeinanderfolgende Schritte – etwa in einer Aufgabe, einem Prozess oder einem Workflow – darstellen oder eine Bewegung bzw. Richtung hervorheben. Text der Ebene 1 wird in Winkelform angezeigt (ausgenommen die erste Form, bei der es sich um eine Startseitenform handelt), während Text der Ebene 2 unter den unsichtbaren Rechteckformen aufscheint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27.06.2023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27.06.2023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5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819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4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s.gov.uk/economy/inflationandpriceindices" TargetMode="External"/><Relationship Id="rId3" Type="http://schemas.openxmlformats.org/officeDocument/2006/relationships/hyperlink" Target="https://www.gov.uk/food-business-registration" TargetMode="External"/><Relationship Id="rId7" Type="http://schemas.openxmlformats.org/officeDocument/2006/relationships/hyperlink" Target="https://blog.moneyfarm.com/en/financial-planning/average-disposable-income-in-the-uk-per-month/#:~:text=According%20to%20the%20UK%20Government,housing%20cost%20has%20been%20deducte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nimblefins.co.uk/average-uk-household-cost-food" TargetMode="External"/><Relationship Id="rId5" Type="http://schemas.openxmlformats.org/officeDocument/2006/relationships/hyperlink" Target="https://www.bdc.ca/en/articles-tools/marketing-sales-export/export/how-enter-foreign-market" TargetMode="External"/><Relationship Id="rId10" Type="http://schemas.openxmlformats.org/officeDocument/2006/relationships/hyperlink" Target="https://www.gov.uk/food-labelling-and-packaging/food-labelling-what-you-must-show" TargetMode="External"/><Relationship Id="rId4" Type="http://schemas.openxmlformats.org/officeDocument/2006/relationships/hyperlink" Target="https://entrepreneurhandbook.co.uk/grants-loans/" TargetMode="External"/><Relationship Id="rId9" Type="http://schemas.openxmlformats.org/officeDocument/2006/relationships/hyperlink" Target="https://www.reddie.co.uk/2016/11/29/food-for-thought-patents-protecting-food-related-inventi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PENDRAGON SUPERFOODS</a:t>
            </a:r>
            <a:br>
              <a:rPr lang="de-DE" sz="5400" spc="400" dirty="0">
                <a:solidFill>
                  <a:schemeClr val="bg1"/>
                </a:solidFill>
              </a:rPr>
            </a:br>
            <a:r>
              <a:rPr lang="de-DE" spc="400" dirty="0"/>
              <a:t>UK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b="1" dirty="0">
                <a:solidFill>
                  <a:schemeClr val="bg1"/>
                </a:solidFill>
              </a:rPr>
              <a:t>International </a:t>
            </a:r>
            <a:r>
              <a:rPr lang="de-DE" sz="2000" b="1" dirty="0" err="1">
                <a:solidFill>
                  <a:schemeClr val="bg1"/>
                </a:solidFill>
              </a:rPr>
              <a:t>Buisness</a:t>
            </a:r>
            <a:r>
              <a:rPr lang="de-DE" b="1" dirty="0"/>
              <a:t> (DSBW 4)</a:t>
            </a:r>
            <a:endParaRPr lang="de-DE" sz="2000" b="1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Matthias Ewald</a:t>
            </a:r>
          </a:p>
          <a:p>
            <a:pPr rtl="0"/>
            <a:r>
              <a:rPr lang="de-DE" dirty="0"/>
              <a:t>Adrian Harms</a:t>
            </a:r>
            <a:endParaRPr lang="de-DE" sz="2000" dirty="0">
              <a:solidFill>
                <a:schemeClr val="bg1"/>
              </a:solidFill>
            </a:endParaRPr>
          </a:p>
          <a:p>
            <a:pPr rtl="0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91A29-2CA9-46CC-AD09-9E305056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8E83049-EA9A-4C54-9FD6-16F403F67A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08A4549-9719-432A-97CD-7F5FAF1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3"/>
                </a:solidFill>
              </a:rPr>
              <a:t>Environmental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3D89ABF-B3B8-4E39-8C6F-C82B00B8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accent3"/>
                </a:solidFill>
              </a:rPr>
              <a:t>Sustainable sourcing: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Growing focus on sustainability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/>
              <a:t>Source ingredients from sustainable and ethical sources</a:t>
            </a:r>
          </a:p>
          <a:p>
            <a:pPr algn="l"/>
            <a:r>
              <a:rPr lang="en-GB" b="1" dirty="0">
                <a:solidFill>
                  <a:schemeClr val="accent3"/>
                </a:solidFill>
              </a:rPr>
              <a:t>Packaging and waste management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Implement eco-friendly packaging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Enhance the brand image to be known for sustainability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21A5A-B7A4-4A5D-9869-ED1161360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Datumsplatzhalter 8">
            <a:extLst>
              <a:ext uri="{FF2B5EF4-FFF2-40B4-BE49-F238E27FC236}">
                <a16:creationId xmlns:a16="http://schemas.microsoft.com/office/drawing/2014/main" id="{C640FB64-D89F-4ECE-93D8-F0E8616B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2" name="Foliennummernplatzhalter 10">
            <a:extLst>
              <a:ext uri="{FF2B5EF4-FFF2-40B4-BE49-F238E27FC236}">
                <a16:creationId xmlns:a16="http://schemas.microsoft.com/office/drawing/2014/main" id="{62117874-C72E-47A9-A46F-2DAFD70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733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Legal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4"/>
                </a:solidFill>
              </a:rPr>
              <a:t>Labeling</a:t>
            </a:r>
            <a:r>
              <a:rPr lang="en-GB" b="1" dirty="0">
                <a:solidFill>
                  <a:schemeClr val="accent4"/>
                </a:solidFill>
              </a:rPr>
              <a:t>:</a:t>
            </a:r>
            <a:endParaRPr lang="en-GB" b="1" dirty="0">
              <a:solidFill>
                <a:srgbClr val="18A0D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Name, “best before”, warnings, weight, ingredients, country or place of origin, lot number, storage conditions and instruction for use (if necessary)</a:t>
            </a:r>
          </a:p>
          <a:p>
            <a:r>
              <a:rPr lang="en-GB" b="1" dirty="0">
                <a:solidFill>
                  <a:schemeClr val="accent4"/>
                </a:solidFill>
              </a:rPr>
              <a:t>Intellectual property protection: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Recipes are not patentable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Trade secrets are a save way to protect the recipe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459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528E3-B5DB-4CD9-9E3C-048A15095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MARKET ENTRY STRATEGY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F1260B-DD50-40A6-B71E-ECE27F39C2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55C7F-171D-46AF-8464-5D6D3376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3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Market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graphicFrame>
        <p:nvGraphicFramePr>
          <p:cNvPr id="14" name="Inhaltsplatzhalter 6" descr="SmartArt-Zeitachse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003754"/>
              </p:ext>
            </p:extLst>
          </p:nvPr>
        </p:nvGraphicFramePr>
        <p:xfrm>
          <a:off x="1447800" y="1325880"/>
          <a:ext cx="9906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A65A0538-E3A6-4610-92A8-58B5E21F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13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12" name="Datumsplatzhalter 8">
            <a:extLst>
              <a:ext uri="{FF2B5EF4-FFF2-40B4-BE49-F238E27FC236}">
                <a16:creationId xmlns:a16="http://schemas.microsoft.com/office/drawing/2014/main" id="{AE509A3D-E9D8-4B12-8159-3EC2203C5E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Hammer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Food safety and legal requirements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Register business with local authority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FSA responsible for food safety and hygiene in the UK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Non-registration can lead to fines and/ or imprisonment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dirty="0"/>
              <a:t>Local authority inspections to analyse product quality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276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Münzen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6"/>
                </a:solidFill>
              </a:rPr>
              <a:t>Budget and funding opportunities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Expenses associated with food production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Raw materials, logistics, storage, distribution, and marketing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balancing costs and preventing fund problems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Partnering within budget for raw materials, storage, and distribution</a:t>
            </a:r>
          </a:p>
          <a:p>
            <a:pPr marL="457200" indent="-457200"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GB" dirty="0"/>
              <a:t>Government grants for new businesses, inquire with local authorities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67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Tag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</a:rPr>
              <a:t>Determine right price for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Two prices: distributors/supermarkets and customers (MSRP)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Consider various costs for determining MSRP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Cost of goods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Production costs (ingredients, processing, and packaging fees) </a:t>
            </a:r>
          </a:p>
          <a:p>
            <a:pPr marL="800100" lvl="2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Transport and storage costs (Custom duties)</a:t>
            </a:r>
          </a:p>
          <a:p>
            <a:pPr marL="571500" lvl="1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Distributor’s and retailer’s margin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unique ingredients and benefits to justify pricing compared to competitors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8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Statisti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5"/>
                </a:solidFill>
              </a:rPr>
              <a:t>Pay attention to new diet trends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Growing vegan and health-conscious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social media listening and research papers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Determine product fit in new diet trends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dirty="0"/>
              <a:t>Create a unique selling proposition (USP)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GB" i="1" dirty="0"/>
              <a:t>Boost your protein intake with Pendragon Snacks, it’s healthy, vegan and full of taste!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19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5"/>
                </a:solidFill>
              </a:rPr>
              <a:t>Veganism</a:t>
            </a:r>
            <a:r>
              <a:rPr lang="de-DE" sz="5400" dirty="0">
                <a:solidFill>
                  <a:schemeClr val="accent5"/>
                </a:solidFill>
              </a:rPr>
              <a:t> in UK</a:t>
            </a:r>
          </a:p>
        </p:txBody>
      </p:sp>
      <p:graphicFrame>
        <p:nvGraphicFramePr>
          <p:cNvPr id="8" name="Inhaltsplatzhalter 7" descr="Diagramm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96149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18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E6BEDA-7967-422C-A808-3EF589418BBB}"/>
              </a:ext>
            </a:extLst>
          </p:cNvPr>
          <p:cNvSpPr/>
          <p:nvPr/>
        </p:nvSpPr>
        <p:spPr>
          <a:xfrm>
            <a:off x="1447800" y="583692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Source: 	https://www.statista.com/topics/7297/veganism-in-the-united-kingdom/#topicOverview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Feuerwerk">
            <a:extLst>
              <a:ext uri="{FF2B5EF4-FFF2-40B4-BE49-F238E27FC236}">
                <a16:creationId xmlns:a16="http://schemas.microsoft.com/office/drawing/2014/main" id="{4307C9B9-45CA-4DF4-8EEC-754778409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7C1C872-20B6-465C-B919-41371F8B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3"/>
                </a:solidFill>
              </a:rPr>
              <a:t>Create buzz around products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1FF058-42D2-4758-BEC7-B580F91B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Importance of building interest and trust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Offer free samples and tell a compelling product story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Highlight desired attributes (e.g., healthy and full of taste)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Promote product certification on social media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GB" dirty="0"/>
              <a:t>Collaborate with niche influencers for marketing (e.g. Instagram/ </a:t>
            </a:r>
            <a:r>
              <a:rPr lang="en-GB" dirty="0" err="1"/>
              <a:t>TikTok</a:t>
            </a:r>
            <a:r>
              <a:rPr lang="en-GB" dirty="0"/>
              <a:t>)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5ABEFAF-E4B1-4801-9B79-6AB71B9B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0394B7B5-AA53-4836-BD8F-4370D515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751FB61-090B-4488-B1D9-D12302D1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61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5071" r="2507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</a:t>
            </a:r>
            <a:r>
              <a:rPr lang="de-DE" dirty="0" err="1"/>
              <a:t>uk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8836" y="3127248"/>
            <a:ext cx="3707972" cy="3118104"/>
          </a:xfrm>
        </p:spPr>
        <p:txBody>
          <a:bodyPr rtlCol="0"/>
          <a:lstStyle/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Pendragon</a:t>
            </a:r>
            <a:r>
              <a:rPr lang="de-DE" sz="1800" dirty="0">
                <a:solidFill>
                  <a:schemeClr val="bg1"/>
                </a:solidFill>
              </a:rPr>
              <a:t> Snacks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PESTEL Analysis</a:t>
            </a: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>
                <a:solidFill>
                  <a:schemeClr val="bg1"/>
                </a:solidFill>
              </a:rPr>
              <a:t>Market Entry </a:t>
            </a:r>
            <a:r>
              <a:rPr lang="de-DE" sz="1800" dirty="0" err="1">
                <a:solidFill>
                  <a:schemeClr val="bg1"/>
                </a:solidFill>
              </a:rPr>
              <a:t>Strategy</a:t>
            </a:r>
            <a:endParaRPr lang="de-DE" sz="1800" dirty="0">
              <a:solidFill>
                <a:schemeClr val="bg1"/>
              </a:solidFill>
            </a:endParaRPr>
          </a:p>
          <a:p>
            <a:pPr marL="400050" indent="-400050" algn="l" rtl="0">
              <a:buFont typeface="+mj-lt"/>
              <a:buAutoNum type="romanUcPeriod"/>
            </a:pPr>
            <a:r>
              <a:rPr lang="de-DE" sz="1800" dirty="0" err="1">
                <a:solidFill>
                  <a:schemeClr val="bg1"/>
                </a:solidFill>
              </a:rPr>
              <a:t>Conclusion</a:t>
            </a:r>
            <a:endParaRPr lang="de-DE" sz="1800" dirty="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3D0A964-4CCD-4BBF-8748-5B1E40FF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Internet">
            <a:extLst>
              <a:ext uri="{FF2B5EF4-FFF2-40B4-BE49-F238E27FC236}">
                <a16:creationId xmlns:a16="http://schemas.microsoft.com/office/drawing/2014/main" id="{ADD5D793-61BD-4208-8C70-1620B0F06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4470C02-5EF2-442A-985D-EC41AAF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4"/>
                </a:solidFill>
              </a:rPr>
              <a:t>Partner with online grocery stores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21AF2D-66B7-4532-BE65-F8253DB4B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Rise of online food purchasing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Benefits of partnering with online grocery delivery stores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Increased orders through established shopper base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Identify relevant online stores and pitch our merchandise (e.g. TESCO)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/>
              <a:t>Utilize tools to find contact information of the concerned authority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F3514F-8459-4B77-AF40-42234CFB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28.06.2023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4E8DB-79DE-4187-B9C5-28AE57B3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9E3607-BAE0-4206-ACB4-40A9BB3D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86987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F73F4-5943-43DE-B5FB-7EAD9AF61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55F23A-8A26-4461-8FBA-B18CF17B7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PENDRAGON SUPERFOODS</a:t>
            </a:r>
          </a:p>
          <a:p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0F6EF6-6164-4FE7-B68C-DA24CAC0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68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4962144" cy="886968"/>
          </a:xfrm>
        </p:spPr>
        <p:txBody>
          <a:bodyPr rtlCol="0">
            <a:noAutofit/>
          </a:bodyPr>
          <a:lstStyle/>
          <a:p>
            <a:pPr rtl="0"/>
            <a:r>
              <a:rPr lang="de-DE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de-DE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Pendragon is well-positioned to enter the UK market 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Be aware of eco-friendly packaging/ sourcing and correct labelling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Focus on product differentiation and premium quality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GB" dirty="0"/>
              <a:t>veganism</a:t>
            </a: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Leveraging of online retailing and product promotion</a:t>
            </a:r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22</a:t>
            </a:fld>
            <a:endParaRPr lang="de-DE" dirty="0"/>
          </a:p>
        </p:txBody>
      </p:sp>
      <p:pic>
        <p:nvPicPr>
          <p:cNvPr id="22" name="Bildplatzhalter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64" b="264"/>
          <a:stretch/>
        </p:blipFill>
        <p:spPr/>
      </p:pic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890" r="890"/>
          <a:stretch/>
        </p:blipFill>
        <p:spPr/>
      </p:pic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887" r="887"/>
          <a:stretch/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851431" y="863075"/>
            <a:ext cx="1375162" cy="1315854"/>
          </a:xfrm>
        </p:spPr>
      </p:pic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/>
          <a:stretch/>
        </p:blipFill>
        <p:spPr>
          <a:xfrm>
            <a:off x="3528345" y="2220248"/>
            <a:ext cx="1789613" cy="1778168"/>
          </a:xfrm>
        </p:spPr>
      </p:pic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/>
          <a:stretch/>
        </p:blipFill>
        <p:spPr>
          <a:xfrm>
            <a:off x="5419119" y="4782253"/>
            <a:ext cx="3119293" cy="2075747"/>
          </a:xfrm>
        </p:spPr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t="13180" b="13180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12" name="Fußzeilenplatzhalter 7">
            <a:extLst>
              <a:ext uri="{FF2B5EF4-FFF2-40B4-BE49-F238E27FC236}">
                <a16:creationId xmlns:a16="http://schemas.microsoft.com/office/drawing/2014/main" id="{384804B8-5EC6-443E-99B8-74A070DB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853232" y="1633935"/>
            <a:ext cx="3398105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Matthias Ewald</a:t>
            </a:r>
          </a:p>
          <a:p>
            <a:pPr rtl="0"/>
            <a:r>
              <a:rPr lang="de-DE" dirty="0"/>
              <a:t>Adrian Harms</a:t>
            </a:r>
          </a:p>
          <a:p>
            <a:pPr rtl="0"/>
            <a:endParaRPr lang="de-DE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5B2C3C2-535A-40E1-9636-14D040175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9069244" y="960120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279737-B72C-4D80-9810-A151E85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3"/>
              </a:rPr>
              <a:t>https://www.gov.uk/food-business-registration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4"/>
              </a:rPr>
              <a:t>https://entrepreneurhandbook.co.uk/grants-loans/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5"/>
              </a:rPr>
              <a:t>https://www.bdc.ca/en/articles-tools/marketing-sales-export/export/how-enter-foreign-market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de-DE" dirty="0">
                <a:hlinkClick r:id="rId6"/>
              </a:rPr>
              <a:t>https://www.nimblefins.co.uk/average-uk-household-cost-food</a:t>
            </a:r>
            <a:endParaRPr lang="de-DE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7"/>
              </a:rPr>
              <a:t>https://blog.moneyfarm.com/en/financial-planning/average-disposable-income-in-the-uk-per-month/#:~:text=According%20to%20the%20UK%20Government,housing%20cost%20has%20been%20deducted</a:t>
            </a:r>
            <a:r>
              <a:rPr lang="en-GB" dirty="0"/>
              <a:t>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8"/>
              </a:rPr>
              <a:t>https://www.ons.gov.uk/economy/inflationandpriceindices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9"/>
              </a:rPr>
              <a:t>https://www.reddie.co.uk/2016/11/29/food-for-thought-patents-protecting-food-related-inventions/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>
                <a:hlinkClick r:id="rId10"/>
              </a:rPr>
              <a:t>https://www.gov.uk/food-labelling-and-packaging/food-labelling-what-you-must-show</a:t>
            </a:r>
            <a:endParaRPr lang="en-GB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endParaRPr lang="en-GB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24</a:t>
            </a:fld>
            <a:endParaRPr lang="de-DE" b="1" cap="all" spc="10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AE14C0B1-F9FD-43BE-A99D-4F8302713C7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8135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5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Pendragon</a:t>
            </a:r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Snacks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New Zealand based producer and marketer of healthy snack food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Product line consists of low fat, low sodium crisps and flavoured nuts 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Healthy snacks that are still packed with flavour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Target customers are health conscious, middle to upper-class consumers</a:t>
            </a:r>
          </a:p>
          <a:p>
            <a:pPr marL="3429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GB" dirty="0"/>
              <a:t>Premium price of NZD 4.99 per 175g pack for crisps and NZD 4.49 for a 130g pack of flavoured nuts</a:t>
            </a:r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PESTEL </a:t>
            </a:r>
            <a:br>
              <a:rPr lang="de-DE" b="1" cap="all" spc="400" dirty="0">
                <a:solidFill>
                  <a:schemeClr val="bg1"/>
                </a:solidFill>
                <a:latin typeface="+mn-lt"/>
              </a:rPr>
            </a:br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Analysis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sz="2000" dirty="0">
              <a:solidFill>
                <a:schemeClr val="bg1"/>
              </a:solidFill>
            </a:endParaRPr>
          </a:p>
          <a:p>
            <a:pPr rtl="0"/>
            <a:r>
              <a:rPr lang="de-DE" sz="2000" dirty="0">
                <a:solidFill>
                  <a:schemeClr val="bg1"/>
                </a:solidFill>
              </a:rPr>
              <a:t>FOR PENDRAGON SUPERFOODS</a:t>
            </a:r>
          </a:p>
          <a:p>
            <a:pPr rtl="0"/>
            <a:r>
              <a:rPr lang="de-DE" dirty="0"/>
              <a:t>IN UK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A5212D-065D-462C-B47D-43F65493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5263094" y="624054"/>
            <a:ext cx="1665812" cy="8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291AD3C0-5B91-41B1-855B-C1E319788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Political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UK as a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Political stability index: 0.54 (-2.5 low, 2.5 high)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High competition food market</a:t>
            </a:r>
            <a:endParaRPr lang="en-GB" b="1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accent2"/>
                </a:solidFill>
              </a:rPr>
              <a:t>Trade policies and agreements: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 FTA between Australia and the 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Taxes variate between the various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20641525-BC2C-4E85-86E8-A3E2B828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521D434-A62F-42F8-9B85-E6FB285569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08C8012B-3A97-445C-B11A-DF933400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57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Ein Bild, das draußen, Regen, Natur, Menschenmenge enthält.&#10;&#10;Automatisch generierte Beschreibung">
            <a:extLst>
              <a:ext uri="{FF2B5EF4-FFF2-40B4-BE49-F238E27FC236}">
                <a16:creationId xmlns:a16="http://schemas.microsoft.com/office/drawing/2014/main" id="{F31496EC-6FA8-4F19-B25C-3C27414077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E4BE9AE-C07C-4008-B874-E9E31C40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Economic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EF56B9-2914-49AD-A361-EA301E653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Consumer purchasing power: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Disposable income: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2,156/month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Average spending on food: </a:t>
            </a:r>
            <a:r>
              <a:rPr lang="de-DE" i="0" dirty="0">
                <a:solidFill>
                  <a:srgbClr val="343A3E"/>
                </a:solidFill>
                <a:effectLst/>
              </a:rPr>
              <a:t>£</a:t>
            </a:r>
            <a:r>
              <a:rPr lang="en-GB" dirty="0"/>
              <a:t>4,124/year</a:t>
            </a:r>
          </a:p>
          <a:p>
            <a:r>
              <a:rPr lang="en-GB" b="1" dirty="0">
                <a:solidFill>
                  <a:schemeClr val="accent6"/>
                </a:solidFill>
              </a:rPr>
              <a:t>Economic stability: </a:t>
            </a:r>
            <a:endParaRPr lang="en-US" sz="1900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GDP per capita: 	45,294.8 2022 </a:t>
            </a:r>
            <a:br>
              <a:rPr lang="en-US" sz="1900" dirty="0"/>
            </a:br>
            <a:r>
              <a:rPr lang="en-US" sz="1900" dirty="0"/>
              <a:t>			46,371.45 in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Inflation: 7,9%</a:t>
            </a:r>
          </a:p>
        </p:txBody>
      </p:sp>
      <p:sp>
        <p:nvSpPr>
          <p:cNvPr id="7" name="Datumsplatzhalter 8">
            <a:extLst>
              <a:ext uri="{FF2B5EF4-FFF2-40B4-BE49-F238E27FC236}">
                <a16:creationId xmlns:a16="http://schemas.microsoft.com/office/drawing/2014/main" id="{CEAC6305-344A-401D-89CF-5D6D0A00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e-DE" dirty="0"/>
              <a:t>28.06.2023</a:t>
            </a:r>
          </a:p>
        </p:txBody>
      </p:sp>
      <p:sp>
        <p:nvSpPr>
          <p:cNvPr id="8" name="Foliennummernplatzhalter 10">
            <a:extLst>
              <a:ext uri="{FF2B5EF4-FFF2-40B4-BE49-F238E27FC236}">
                <a16:creationId xmlns:a16="http://schemas.microsoft.com/office/drawing/2014/main" id="{F59F048C-1546-41CB-81A2-D4C07E2E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6</a:t>
            </a:fld>
            <a:endParaRPr lang="de-DE" dirty="0"/>
          </a:p>
        </p:txBody>
      </p:sp>
      <p:sp>
        <p:nvSpPr>
          <p:cNvPr id="9" name="Fußzeilenplatzhalter 9">
            <a:extLst>
              <a:ext uri="{FF2B5EF4-FFF2-40B4-BE49-F238E27FC236}">
                <a16:creationId xmlns:a16="http://schemas.microsoft.com/office/drawing/2014/main" id="{CBB7632F-7E22-4B13-AFE7-9F6C759E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7692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F876D32-3204-4FEA-972D-3E052E00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B15CF19-72A9-4764-B8D9-3E27FBBC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Social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FCF067-081D-44D6-948C-B7046AED8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Health consciousness: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Growing trend of health consciousness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High demand for low-fat, low-sodium snacks</a:t>
            </a:r>
          </a:p>
          <a:p>
            <a:r>
              <a:rPr lang="en-GB" b="1" dirty="0">
                <a:solidFill>
                  <a:schemeClr val="accent1"/>
                </a:solidFill>
              </a:rPr>
              <a:t>Cultural preferences: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Trend to healthier snacks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Especially in the younger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8" name="Datumsplatzhalter 8">
            <a:extLst>
              <a:ext uri="{FF2B5EF4-FFF2-40B4-BE49-F238E27FC236}">
                <a16:creationId xmlns:a16="http://schemas.microsoft.com/office/drawing/2014/main" id="{70E8C340-3F3D-4E1A-A933-EC27FE3E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62A2525E-09BD-478A-BEED-260E128F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88414B49-D04F-414A-8DB2-FA782C1C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</p:spTree>
    <p:extLst>
      <p:ext uri="{BB962C8B-B14F-4D97-AF65-F5344CB8AC3E}">
        <p14:creationId xmlns:p14="http://schemas.microsoft.com/office/powerpoint/2010/main" val="20285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sz="5400" dirty="0" err="1">
                <a:solidFill>
                  <a:schemeClr val="accent1"/>
                </a:solidFill>
              </a:rPr>
              <a:t>Social</a:t>
            </a:r>
            <a:r>
              <a:rPr lang="de-DE" sz="5400" dirty="0">
                <a:solidFill>
                  <a:schemeClr val="accent1"/>
                </a:solidFill>
              </a:rPr>
              <a:t> Channels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b="1" cap="all" spc="100" smtClean="0">
                <a:solidFill>
                  <a:schemeClr val="accent2"/>
                </a:solidFill>
              </a:rPr>
              <a:t>8</a:t>
            </a:fld>
            <a:endParaRPr lang="de-DE" b="1" cap="all" spc="100" dirty="0">
              <a:solidFill>
                <a:schemeClr val="accent2"/>
              </a:solidFill>
            </a:endParaRPr>
          </a:p>
        </p:txBody>
      </p:sp>
      <p:sp>
        <p:nvSpPr>
          <p:cNvPr id="6" name="Datumsplatzhalter 8">
            <a:extLst>
              <a:ext uri="{FF2B5EF4-FFF2-40B4-BE49-F238E27FC236}">
                <a16:creationId xmlns:a16="http://schemas.microsoft.com/office/drawing/2014/main" id="{6DB702EA-402B-464A-98C6-A1D3F906DFB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cap="all" spc="100" dirty="0">
                <a:solidFill>
                  <a:schemeClr val="accent2"/>
                </a:solidFill>
              </a:rPr>
              <a:t>28.06.2023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52E3E68A-907B-007E-82ED-CFBB390A9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2521" y="1503529"/>
            <a:ext cx="9512089" cy="4673434"/>
          </a:xfrm>
        </p:spPr>
      </p:pic>
    </p:spTree>
    <p:extLst>
      <p:ext uri="{BB962C8B-B14F-4D97-AF65-F5344CB8AC3E}">
        <p14:creationId xmlns:p14="http://schemas.microsoft.com/office/powerpoint/2010/main" val="179452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93FCED39-8237-4C82-923F-B327E6DE88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451965" y="1665524"/>
            <a:ext cx="4266960" cy="426696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E02072B-078E-4BB4-96F0-E8FBBB89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Technological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DF8B61-B8A1-428D-80F1-F9783DC6E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Digital adoption:</a:t>
            </a:r>
            <a:endParaRPr lang="en-US" sz="1900" b="1" dirty="0">
              <a:solidFill>
                <a:srgbClr val="37415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UK Food &amp; Personal Care eCommerce Market </a:t>
            </a:r>
          </a:p>
          <a:p>
            <a:pPr marL="571500" lvl="1" indent="-342900"/>
            <a:r>
              <a:rPr lang="en-US" dirty="0"/>
              <a:t>Projected to reach $38,817.6 million in 2023</a:t>
            </a:r>
          </a:p>
          <a:p>
            <a:pPr marL="571500" lvl="1" indent="-342900"/>
            <a:r>
              <a:rPr lang="en-US" dirty="0"/>
              <a:t>Expected growth rate: 11,6% </a:t>
            </a:r>
          </a:p>
          <a:p>
            <a:r>
              <a:rPr lang="en-GB" b="1" dirty="0">
                <a:solidFill>
                  <a:schemeClr val="accent5"/>
                </a:solidFill>
              </a:rPr>
              <a:t>Product</a:t>
            </a:r>
            <a:r>
              <a:rPr lang="en-GB" b="1" dirty="0">
                <a:solidFill>
                  <a:srgbClr val="ABCB2A"/>
                </a:solidFill>
              </a:rPr>
              <a:t> </a:t>
            </a:r>
            <a:r>
              <a:rPr lang="en-GB" b="1" dirty="0">
                <a:solidFill>
                  <a:schemeClr val="accent5"/>
                </a:solidFill>
              </a:rPr>
              <a:t>innovation: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Monitoring technological advancements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/>
              <a:t>Develop innovative products </a:t>
            </a:r>
          </a:p>
        </p:txBody>
      </p:sp>
      <p:sp>
        <p:nvSpPr>
          <p:cNvPr id="8" name="Fußzeilenplatzhalter 9">
            <a:extLst>
              <a:ext uri="{FF2B5EF4-FFF2-40B4-BE49-F238E27FC236}">
                <a16:creationId xmlns:a16="http://schemas.microsoft.com/office/drawing/2014/main" id="{E08C6398-F0ED-4C4D-B66A-574F086FA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/>
          <a:p>
            <a:r>
              <a:rPr lang="de-DE" dirty="0"/>
              <a:t>PENDRAGON SUPERFOODS UK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3AACEC8-1566-45B0-81E3-F7FCC40A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r>
              <a:rPr lang="de-DE" dirty="0"/>
              <a:t>28.06.2023</a:t>
            </a:r>
          </a:p>
        </p:txBody>
      </p:sp>
      <p:sp>
        <p:nvSpPr>
          <p:cNvPr id="10" name="Foliennummernplatzhalter 10">
            <a:extLst>
              <a:ext uri="{FF2B5EF4-FFF2-40B4-BE49-F238E27FC236}">
                <a16:creationId xmlns:a16="http://schemas.microsoft.com/office/drawing/2014/main" id="{E5C76001-4CB8-4C28-9F55-552759C3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450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Design2</Template>
  <TotalTime>0</TotalTime>
  <Words>972</Words>
  <Application>Microsoft Office PowerPoint</Application>
  <PresentationFormat>Breitbild</PresentationFormat>
  <Paragraphs>201</Paragraphs>
  <Slides>24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Univers</vt:lpstr>
      <vt:lpstr>Wingdings</vt:lpstr>
      <vt:lpstr>GradientUnivers</vt:lpstr>
      <vt:lpstr>PENDRAGON SUPERFOODS UK</vt:lpstr>
      <vt:lpstr>Agenda</vt:lpstr>
      <vt:lpstr>Pendragon Snacks</vt:lpstr>
      <vt:lpstr>PESTEL  Analysis</vt:lpstr>
      <vt:lpstr>Political</vt:lpstr>
      <vt:lpstr>Economic</vt:lpstr>
      <vt:lpstr>Social</vt:lpstr>
      <vt:lpstr>Social Channels</vt:lpstr>
      <vt:lpstr>Technological</vt:lpstr>
      <vt:lpstr>Environmental</vt:lpstr>
      <vt:lpstr>Legal</vt:lpstr>
      <vt:lpstr>MARKET ENTRY STRATEGY</vt:lpstr>
      <vt:lpstr>Market entry process</vt:lpstr>
      <vt:lpstr>Food safety and legal requirements</vt:lpstr>
      <vt:lpstr>Budget and funding opportunities</vt:lpstr>
      <vt:lpstr>Determine right price for products</vt:lpstr>
      <vt:lpstr>Pay attention to new diet trends</vt:lpstr>
      <vt:lpstr>Veganism in UK</vt:lpstr>
      <vt:lpstr>Create buzz around products</vt:lpstr>
      <vt:lpstr>Partner with online grocery stores</vt:lpstr>
      <vt:lpstr>Conclusion</vt:lpstr>
      <vt:lpstr>Conclusion</vt:lpstr>
      <vt:lpstr>Thank you!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PESTEL Analysis</dc:title>
  <dc:creator>Matthias Ewald</dc:creator>
  <cp:lastModifiedBy>blackcrowX</cp:lastModifiedBy>
  <cp:revision>47</cp:revision>
  <dcterms:created xsi:type="dcterms:W3CDTF">2023-06-14T13:32:03Z</dcterms:created>
  <dcterms:modified xsi:type="dcterms:W3CDTF">2023-06-27T20:09:17Z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